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  <p:sldMasterId id="2147483702" r:id="rId4"/>
    <p:sldMasterId id="2147483674" r:id="rId5"/>
  </p:sldMasterIdLst>
  <p:notesMasterIdLst>
    <p:notesMasterId r:id="rId14"/>
  </p:notesMasterIdLst>
  <p:handoutMasterIdLst>
    <p:handoutMasterId r:id="rId15"/>
  </p:handoutMasterIdLst>
  <p:sldIdLst>
    <p:sldId id="257" r:id="rId6"/>
    <p:sldId id="279" r:id="rId7"/>
    <p:sldId id="281" r:id="rId8"/>
    <p:sldId id="284" r:id="rId9"/>
    <p:sldId id="282" r:id="rId10"/>
    <p:sldId id="289" r:id="rId11"/>
    <p:sldId id="288" r:id="rId12"/>
    <p:sldId id="28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99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8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5B0F9-DB62-4D75-8ACE-C90F34E02583}" type="datetimeFigureOut">
              <a:rPr lang="cs-CZ" smtClean="0"/>
              <a:t>11. 8. 2016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15796-FE50-4B0D-8A79-AB969454B2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69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C9557-48BE-4BDE-8B43-4D07217356CE}" type="datetimeFigureOut">
              <a:rPr lang="cs-CZ" smtClean="0"/>
              <a:t>11. 8. 2016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23574-F750-4F62-83F2-A0BDD15A70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17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51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58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51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51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679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51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lide 1 prezentují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5958" y="1429102"/>
            <a:ext cx="5307842" cy="3423454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6045958" y="719300"/>
            <a:ext cx="4695842" cy="5112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400"/>
            </a:lvl1pPr>
          </a:lstStyle>
          <a:p>
            <a:pPr marL="0" marR="0" lvl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Jméno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Jinakodmazat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0740600" y="719300"/>
            <a:ext cx="612000" cy="511175"/>
          </a:xfrm>
          <a:prstGeom prst="rect">
            <a:avLst/>
          </a:prstGeom>
        </p:spPr>
        <p:txBody>
          <a:bodyPr wrap="none" anchor="t" anchorCtr="0"/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09/09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34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 bez podtitu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000" y="2854800"/>
            <a:ext cx="10512000" cy="2376000"/>
          </a:xfrm>
        </p:spPr>
        <p:txBody>
          <a:bodyPr anchor="b"/>
          <a:lstStyle>
            <a:lvl1pPr>
              <a:defRPr sz="4800">
                <a:solidFill>
                  <a:srgbClr val="4C4C4C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1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78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3713559" y="4631330"/>
            <a:ext cx="4764882" cy="216000"/>
          </a:xfrm>
          <a:prstGeom prst="rect">
            <a:avLst/>
          </a:prstGeom>
        </p:spPr>
        <p:txBody>
          <a:bodyPr tIns="0" bIns="0" anchor="b" anchorCtr="1"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3713559" y="4847330"/>
            <a:ext cx="4764882" cy="216000"/>
          </a:xfrm>
          <a:prstGeom prst="rect">
            <a:avLst/>
          </a:prstGeom>
        </p:spPr>
        <p:txBody>
          <a:bodyPr tIns="0" bIns="0" anchor="t" anchorCtr="1"/>
          <a:lstStyle>
            <a:lvl1pPr marL="0" indent="0">
              <a:buNone/>
              <a:defRPr sz="1500">
                <a:latin typeface="+mj-lt"/>
              </a:defRPr>
            </a:lvl1pPr>
          </a:lstStyle>
          <a:p>
            <a:pPr lvl="0"/>
            <a:r>
              <a:rPr lang="cs-CZ" dirty="0" smtClean="0"/>
              <a:t>funkce / divize</a:t>
            </a:r>
            <a:endParaRPr lang="cs-CZ" dirty="0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quarter" idx="12" hasCustomPrompt="1"/>
          </p:nvPr>
        </p:nvSpPr>
        <p:spPr>
          <a:xfrm>
            <a:off x="3713559" y="5207000"/>
            <a:ext cx="4764882" cy="438604"/>
          </a:xfrm>
          <a:prstGeom prst="rect">
            <a:avLst/>
          </a:prstGeom>
        </p:spPr>
        <p:txBody>
          <a:bodyPr tIns="0" bIns="0" anchor="t" anchorCtr="1"/>
          <a:lstStyle>
            <a:lvl1pPr marL="0" indent="0" algn="ctr">
              <a:spcBef>
                <a:spcPts val="0"/>
              </a:spcBef>
              <a:buNone/>
              <a:defRPr sz="1500" baseline="0">
                <a:solidFill>
                  <a:srgbClr val="4C4C4C"/>
                </a:solidFill>
                <a:latin typeface="+mj-lt"/>
              </a:defRPr>
            </a:lvl1pPr>
          </a:lstStyle>
          <a:p>
            <a:pPr lvl="0"/>
            <a:r>
              <a:rPr lang="cs-CZ" altLang="cs-CZ" sz="1500" dirty="0" smtClean="0">
                <a:solidFill>
                  <a:srgbClr val="4C4C4C"/>
                </a:solidFill>
              </a:rPr>
              <a:t>+420 724134844</a:t>
            </a:r>
          </a:p>
          <a:p>
            <a:pPr lvl="0"/>
            <a:r>
              <a:rPr lang="cs-CZ" altLang="cs-CZ" sz="1500" dirty="0" smtClean="0">
                <a:solidFill>
                  <a:srgbClr val="4C4C4C"/>
                </a:solidFill>
              </a:rPr>
              <a:t>jmeno.prijmeni@autocont.cz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quarter" idx="13" hasCustomPrompt="1"/>
          </p:nvPr>
        </p:nvSpPr>
        <p:spPr>
          <a:xfrm>
            <a:off x="3396000" y="4199330"/>
            <a:ext cx="5400000" cy="216000"/>
          </a:xfrm>
          <a:prstGeom prst="rect">
            <a:avLst/>
          </a:prstGeom>
        </p:spPr>
        <p:txBody>
          <a:bodyPr tIns="0" bIns="0" anchor="b" anchorCtr="1"/>
          <a:lstStyle>
            <a:lvl1pPr marL="0" marR="0" indent="0" algn="ct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7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 kumimoji="0" lang="cs-CZ" altLang="cs-CZ" sz="1200" b="0" i="0" u="none" strike="noStrike" kern="1200" cap="none" spc="0" normalizeH="0" baseline="0" noProof="0">
                <a:solidFill>
                  <a:srgbClr val="4C4C4C"/>
                </a:solidFill>
                <a:effectLst/>
                <a:uLnTx/>
                <a:uFillTx/>
                <a:latin typeface="+mj-lt"/>
                <a:ea typeface="SimSun"/>
              </a:defRPr>
            </a:lvl1pPr>
          </a:lstStyle>
          <a:p>
            <a:pPr marL="0" marR="0" lvl="0" indent="0" algn="ct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7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cs-CZ" alt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AutoCont</a:t>
            </a:r>
            <a:r>
              <a:rPr kumimoji="0" lang="cs-CZ" alt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 CZ a.s. </a:t>
            </a:r>
            <a:r>
              <a:rPr kumimoji="0" lang="cs-CZ" alt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/</a:t>
            </a:r>
            <a:r>
              <a:rPr kumimoji="0" lang="cs-CZ" alt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 Hornopolní 3322/34 702 00 Ostrava </a:t>
            </a:r>
            <a:r>
              <a:rPr kumimoji="0" lang="cs-CZ" alt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/</a:t>
            </a:r>
            <a:r>
              <a:rPr kumimoji="0" lang="cs-CZ" alt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 www.autocont.cz</a:t>
            </a:r>
            <a:endParaRPr kumimoji="0" lang="cs-CZ" alt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387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ajd beze jmé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9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lide 1 prezentují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5958" y="1429102"/>
            <a:ext cx="5307842" cy="34234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6045958" y="719300"/>
            <a:ext cx="4695842" cy="5112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400"/>
            </a:lvl1pPr>
          </a:lstStyle>
          <a:p>
            <a:pPr marL="0" marR="0" lvl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Jméno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Jinakodmazat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0740600" y="719300"/>
            <a:ext cx="612000" cy="511175"/>
          </a:xfrm>
          <a:prstGeom prst="rect">
            <a:avLst/>
          </a:prstGeom>
        </p:spPr>
        <p:txBody>
          <a:bodyPr wrap="none" anchor="t" anchorCtr="0"/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09/09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65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4000" y="2772000"/>
            <a:ext cx="10512000" cy="1728000"/>
          </a:xfrm>
        </p:spPr>
        <p:txBody>
          <a:bodyPr anchor="ctr" anchorCtr="0">
            <a:normAutofit/>
          </a:bodyPr>
          <a:lstStyle>
            <a:lvl1pPr marL="0" indent="-360000" algn="l">
              <a:buClr>
                <a:srgbClr val="FF0000"/>
              </a:buClr>
              <a:buFont typeface="Calibri" panose="020F0502020204030204" pitchFamily="34" charset="0"/>
              <a:buChar char="/"/>
              <a:defRPr sz="4800">
                <a:solidFill>
                  <a:srgbClr val="4C4C4C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19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16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58407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64772" y="1825625"/>
            <a:ext cx="4934991" cy="43513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521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5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lajd více prezentují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5958" y="2633132"/>
            <a:ext cx="5307842" cy="2217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cs-CZ" sz="3600">
                <a:solidFill>
                  <a:srgbClr val="4C4C4C"/>
                </a:solidFill>
              </a:defRPr>
            </a:lvl1pPr>
          </a:lstStyle>
          <a:p>
            <a:pPr lv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7222066" y="1230475"/>
            <a:ext cx="4130533" cy="4680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400"/>
            </a:lvl1pPr>
          </a:lstStyle>
          <a:p>
            <a:pPr marL="0" marR="0" lvl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Jméno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Jinakodmazat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0740600" y="719300"/>
            <a:ext cx="612000" cy="511175"/>
          </a:xfrm>
          <a:prstGeom prst="rect">
            <a:avLst/>
          </a:prstGeom>
        </p:spPr>
        <p:txBody>
          <a:bodyPr wrap="none" anchor="t" anchorCtr="0"/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09/09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7222066" y="1697133"/>
            <a:ext cx="4130533" cy="4680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400"/>
            </a:lvl1pPr>
          </a:lstStyle>
          <a:p>
            <a:pPr marL="0" marR="0" lvl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Jméno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Jinakodmazat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7222065" y="2165133"/>
            <a:ext cx="4130533" cy="4680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400"/>
            </a:lvl1pPr>
          </a:lstStyle>
          <a:p>
            <a:pPr marL="0" marR="0" lvl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Jméno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Jinakodmazat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52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4000" y="1224000"/>
            <a:ext cx="10362800" cy="4788000"/>
          </a:xfrm>
        </p:spPr>
        <p:txBody>
          <a:bodyPr vert="horz" lIns="91440" tIns="45720" rIns="91440" bIns="45720" rtlCol="0">
            <a:normAutofit/>
          </a:bodyPr>
          <a:lstStyle>
            <a:lvl1pPr marL="288000"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5693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4000" y="1224000"/>
            <a:ext cx="6779813" cy="4788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843838" y="1044575"/>
            <a:ext cx="3382962" cy="507244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47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0562" y="1224000"/>
            <a:ext cx="6875437" cy="4788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864000" y="1044575"/>
            <a:ext cx="3397250" cy="509346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9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64000" y="1224000"/>
            <a:ext cx="5164267" cy="4788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224000"/>
            <a:ext cx="5054600" cy="47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48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3999" y="1224000"/>
            <a:ext cx="5113468" cy="82391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63999" y="2088001"/>
            <a:ext cx="5113468" cy="3924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04467" y="1224000"/>
            <a:ext cx="5122333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04467" y="2088001"/>
            <a:ext cx="5122333" cy="3924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64000" y="171450"/>
            <a:ext cx="10362800" cy="7645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37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59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000" y="2854800"/>
            <a:ext cx="10379733" cy="2376000"/>
          </a:xfrm>
        </p:spPr>
        <p:txBody>
          <a:bodyPr anchor="b"/>
          <a:lstStyle>
            <a:lvl1pPr>
              <a:defRPr sz="4800">
                <a:solidFill>
                  <a:srgbClr val="4C4C4C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4000" y="5230800"/>
            <a:ext cx="10379733" cy="75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346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w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w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w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16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45958" y="1429101"/>
            <a:ext cx="5307842" cy="34953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7" algn="l"/>
                <a:tab pos="8534400" algn="l"/>
                <a:tab pos="8983663" algn="l"/>
              </a:tabLst>
            </a:pPr>
            <a:r>
              <a:rPr lang="cs-CZ" altLang="cs-CZ" sz="3600" dirty="0" smtClean="0">
                <a:solidFill>
                  <a:srgbClr val="4C4C4C"/>
                </a:solidFill>
              </a:rPr>
              <a:t>Název </a:t>
            </a:r>
            <a:r>
              <a:rPr lang="cs-CZ" altLang="cs-CZ" sz="3600" dirty="0" err="1" smtClean="0">
                <a:solidFill>
                  <a:srgbClr val="4C4C4C"/>
                </a:solidFill>
              </a:rPr>
              <a:t>Calibri</a:t>
            </a:r>
            <a:r>
              <a:rPr lang="cs-CZ" altLang="cs-CZ" sz="3600" dirty="0" smtClean="0">
                <a:solidFill>
                  <a:srgbClr val="4C4C4C"/>
                </a:solidFill>
              </a:rPr>
              <a:t> normal36</a:t>
            </a:r>
            <a:endParaRPr lang="cs-CZ" altLang="cs-CZ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6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5" r:id="rId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84000"/>
        </a:lnSpc>
        <a:spcBef>
          <a:spcPct val="0"/>
        </a:spcBef>
        <a:buNone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7" algn="l"/>
          <a:tab pos="8534400" algn="l"/>
          <a:tab pos="8983663" algn="l"/>
        </a:tabLst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86960" cy="6846401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64000" y="171450"/>
            <a:ext cx="10362800" cy="76455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4000" y="1224000"/>
            <a:ext cx="10362800" cy="447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5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0" r:id="rId2"/>
    <p:sldLayoutId id="214748370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Clr>
          <a:srgbClr val="FF0000"/>
        </a:buClr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Font typeface="Calibri" panose="020F0502020204030204" pitchFamily="34" charset="0"/>
        <a:buChar char="–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Calibri" panose="020F0502020204030204" pitchFamily="34" charset="0"/>
        <a:buChar char="–"/>
        <a:defRPr lang="cs-CZ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Calibri" panose="020F0502020204030204" pitchFamily="34" charset="0"/>
        <a:buChar char="–"/>
        <a:defRPr lang="cs-CZ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91450" indent="-17145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Calibri" panose="020F0502020204030204" pitchFamily="34" charset="0"/>
        <a:buChar char="–"/>
        <a:defRPr lang="cs-CZ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65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64000" y="2818800"/>
            <a:ext cx="10378800" cy="237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4000" y="5194800"/>
            <a:ext cx="10512000" cy="5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5816600"/>
            <a:ext cx="11730037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41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cs-CZ" sz="4800" kern="1200" dirty="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57150" indent="-285750" algn="l" defTabSz="914400" rtl="0" eaLnBrk="1" latinLnBrk="0" hangingPunct="1">
        <a:lnSpc>
          <a:spcPct val="90000"/>
        </a:lnSpc>
        <a:spcBef>
          <a:spcPts val="600"/>
        </a:spcBef>
        <a:buClr>
          <a:srgbClr val="FF0000"/>
        </a:buClr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Calibri" panose="020F0502020204030204" pitchFamily="34" charset="0"/>
        <a:buChar char="–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28600" algn="l" defTabSz="914400" rtl="0" eaLnBrk="1" latinLnBrk="0" hangingPunct="1">
        <a:lnSpc>
          <a:spcPct val="90000"/>
        </a:lnSpc>
        <a:spcBef>
          <a:spcPts val="600"/>
        </a:spcBef>
        <a:buFont typeface="Calibri" panose="020F0502020204030204" pitchFamily="34" charset="0"/>
        <a:buChar char="–"/>
        <a:defRPr lang="cs-CZ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600"/>
        </a:spcBef>
        <a:buFont typeface="Calibri" panose="020F0502020204030204" pitchFamily="34" charset="0"/>
        <a:buChar char="–"/>
        <a:defRPr lang="cs-CZ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91450" indent="-171450" algn="l" defTabSz="914400" rtl="0" eaLnBrk="1" latinLnBrk="0" hangingPunct="1">
        <a:lnSpc>
          <a:spcPct val="90000"/>
        </a:lnSpc>
        <a:spcBef>
          <a:spcPts val="600"/>
        </a:spcBef>
        <a:buFont typeface="Calibri" panose="020F0502020204030204" pitchFamily="34" charset="0"/>
        <a:buChar char="–"/>
        <a:defRPr lang="cs-CZ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65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871663"/>
            <a:ext cx="27813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3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1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64000" y="144000"/>
            <a:ext cx="9935763" cy="10668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4000" y="1656000"/>
            <a:ext cx="9935763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5743575"/>
            <a:ext cx="1008062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91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Clr>
          <a:srgbClr val="FF0000"/>
        </a:buClr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V_kres_Microsoft_Visia21111.vsd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045958" y="3241633"/>
            <a:ext cx="5307842" cy="1443282"/>
          </a:xfrm>
        </p:spPr>
        <p:txBody>
          <a:bodyPr anchor="ctr">
            <a:normAutofit fontScale="90000"/>
          </a:bodyPr>
          <a:lstStyle/>
          <a:p>
            <a:r>
              <a:rPr lang="cs-CZ" altLang="cs-CZ" dirty="0"/>
              <a:t>Služby CMS 2.0 z pohledu veřejné správy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sz="18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8442960" y="5227320"/>
            <a:ext cx="2801760" cy="751902"/>
          </a:xfrm>
        </p:spPr>
        <p:txBody>
          <a:bodyPr/>
          <a:lstStyle/>
          <a:p>
            <a:r>
              <a:rPr lang="cs-CZ" sz="1800" dirty="0" smtClean="0"/>
              <a:t>Jan Pejchal</a:t>
            </a:r>
            <a:br>
              <a:rPr lang="cs-CZ" sz="1800" dirty="0" smtClean="0"/>
            </a:br>
            <a:r>
              <a:rPr lang="cs-CZ" sz="1600" dirty="0" smtClean="0">
                <a:solidFill>
                  <a:srgbClr val="4C4C4C"/>
                </a:solidFill>
              </a:rPr>
              <a:t>Plzeňský kraj/kraj Vysočina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2" y="1723349"/>
            <a:ext cx="5659406" cy="4255873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0871340" y="1041428"/>
            <a:ext cx="1082040" cy="511175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cs-CZ" sz="2000" b="1" dirty="0" smtClean="0">
                <a:solidFill>
                  <a:schemeClr val="bg1">
                    <a:lumMod val="65000"/>
                  </a:schemeClr>
                </a:solidFill>
              </a:rPr>
              <a:t>11.8.2016</a:t>
            </a:r>
            <a:r>
              <a:rPr lang="cs-CZ" sz="18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cs-CZ" sz="18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cs-CZ" sz="16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 smtClean="0"/>
              <a:t>2015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Clr>
                <a:srgbClr val="BE2F24"/>
              </a:buClr>
              <a:buSzPct val="120000"/>
              <a:buNone/>
            </a:pPr>
            <a:endParaRPr lang="cs-CZ" altLang="cs-CZ" sz="20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516A77"/>
                </a:solidFill>
                <a:latin typeface="Arial" panose="020B0604020202020204" pitchFamily="34" charset="0"/>
              </a:rPr>
              <a:t>Do konce roku 2015 byly předány projekty</a:t>
            </a:r>
          </a:p>
          <a:p>
            <a:pPr lvl="1">
              <a:buClr>
                <a:srgbClr val="BE2F24"/>
              </a:buClr>
              <a:buSzPct val="120000"/>
            </a:pPr>
            <a:r>
              <a:rPr lang="cs-CZ" altLang="cs-CZ" sz="1800" dirty="0" smtClean="0">
                <a:solidFill>
                  <a:srgbClr val="516A77"/>
                </a:solidFill>
                <a:latin typeface="Arial" panose="020B0604020202020204" pitchFamily="34" charset="0"/>
              </a:rPr>
              <a:t>ITS NGN</a:t>
            </a:r>
          </a:p>
          <a:p>
            <a:pPr lvl="1">
              <a:buClr>
                <a:srgbClr val="BE2F24"/>
              </a:buClr>
              <a:buSzPct val="120000"/>
            </a:pPr>
            <a:r>
              <a:rPr lang="cs-CZ" altLang="cs-CZ" sz="1800" dirty="0" smtClean="0">
                <a:solidFill>
                  <a:srgbClr val="516A77"/>
                </a:solidFill>
                <a:latin typeface="Arial" panose="020B0604020202020204" pitchFamily="34" charset="0"/>
              </a:rPr>
              <a:t>NIS IZS</a:t>
            </a:r>
          </a:p>
          <a:p>
            <a:pPr lvl="1">
              <a:buClr>
                <a:srgbClr val="BE2F24"/>
              </a:buClr>
              <a:buSzPct val="120000"/>
            </a:pPr>
            <a:r>
              <a:rPr lang="cs-CZ" altLang="cs-CZ" sz="1800" dirty="0" smtClean="0">
                <a:solidFill>
                  <a:srgbClr val="516A77"/>
                </a:solidFill>
                <a:latin typeface="Arial" panose="020B0604020202020204" pitchFamily="34" charset="0"/>
              </a:rPr>
              <a:t>CMS </a:t>
            </a:r>
            <a:r>
              <a:rPr lang="cs-CZ" altLang="cs-CZ" sz="1800" dirty="0">
                <a:solidFill>
                  <a:srgbClr val="516A77"/>
                </a:solidFill>
                <a:latin typeface="Arial" panose="020B0604020202020204" pitchFamily="34" charset="0"/>
              </a:rPr>
              <a:t>2.0 </a:t>
            </a:r>
            <a:endParaRPr lang="cs-CZ" altLang="cs-CZ" sz="1800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2">
              <a:buClr>
                <a:srgbClr val="BE2F24"/>
              </a:buClr>
              <a:buSzPct val="120000"/>
            </a:pPr>
            <a:r>
              <a:rPr lang="cs-CZ" altLang="cs-CZ" sz="1400" dirty="0" smtClean="0">
                <a:solidFill>
                  <a:srgbClr val="516A77"/>
                </a:solidFill>
                <a:latin typeface="Arial" panose="020B0604020202020204" pitchFamily="34" charset="0"/>
              </a:rPr>
              <a:t>Krajské konektory</a:t>
            </a:r>
          </a:p>
          <a:p>
            <a:pPr lvl="2">
              <a:buClr>
                <a:srgbClr val="BE2F24"/>
              </a:buClr>
              <a:buSzPct val="120000"/>
            </a:pPr>
            <a:endParaRPr lang="cs-CZ" altLang="cs-CZ" sz="14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marL="457200" lvl="1" indent="0">
              <a:buClr>
                <a:srgbClr val="BE2F24"/>
              </a:buClr>
              <a:buSzPct val="120000"/>
              <a:buNone/>
            </a:pPr>
            <a:endParaRPr lang="cs-CZ" altLang="cs-CZ" sz="1800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</a:pPr>
            <a:endParaRPr lang="cs-CZ" altLang="cs-CZ" sz="1800" dirty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0" y="6392409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 smtClean="0"/>
              <a:t>Krajské konektory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16A77"/>
                </a:solidFill>
                <a:latin typeface="Arial" panose="020B0604020202020204" pitchFamily="34" charset="0"/>
              </a:rPr>
              <a:t>V rámci Asociace </a:t>
            </a:r>
            <a:r>
              <a:rPr lang="cs-CZ" altLang="cs-CZ" sz="2000" dirty="0" smtClean="0">
                <a:solidFill>
                  <a:srgbClr val="516A77"/>
                </a:solidFill>
                <a:latin typeface="Arial" panose="020B0604020202020204" pitchFamily="34" charset="0"/>
              </a:rPr>
              <a:t>krajů vznikla na CMS 2.0 nová služba </a:t>
            </a:r>
          </a:p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dirty="0" smtClean="0">
                <a:solidFill>
                  <a:srgbClr val="516A77"/>
                </a:solidFill>
                <a:latin typeface="Arial" panose="020B0604020202020204" pitchFamily="34" charset="0"/>
              </a:rPr>
              <a:t>Propojovací síť AKČR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Akceptační </a:t>
            </a:r>
            <a:r>
              <a:rPr lang="cs-CZ" altLang="cs-CZ" sz="1600" dirty="0" err="1" smtClean="0">
                <a:solidFill>
                  <a:srgbClr val="516A77"/>
                </a:solidFill>
                <a:latin typeface="Arial" panose="020B0604020202020204" pitchFamily="34" charset="0"/>
              </a:rPr>
              <a:t>kriterium</a:t>
            </a:r>
            <a:endParaRPr lang="cs-CZ" altLang="cs-CZ" sz="1600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V podstatě jde o přístupovou síť k CMS v každé kraji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Kraje jako KIVS operátoři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Sjednocení postup</a:t>
            </a:r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ů</a:t>
            </a: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 krajů</a:t>
            </a:r>
          </a:p>
          <a:p>
            <a:pPr lvl="2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200" dirty="0" smtClean="0">
                <a:solidFill>
                  <a:srgbClr val="516A77"/>
                </a:solidFill>
                <a:latin typeface="Arial" panose="020B0604020202020204" pitchFamily="34" charset="0"/>
              </a:rPr>
              <a:t>Kraj vlastnící regionální infrastrukturu</a:t>
            </a:r>
          </a:p>
          <a:p>
            <a:pPr lvl="2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200" dirty="0" smtClean="0">
                <a:solidFill>
                  <a:srgbClr val="516A77"/>
                </a:solidFill>
                <a:latin typeface="Arial" panose="020B0604020202020204" pitchFamily="34" charset="0"/>
              </a:rPr>
              <a:t>Kraje nevlastnící </a:t>
            </a:r>
            <a:r>
              <a:rPr lang="cs-CZ" altLang="cs-CZ" sz="1200" dirty="0">
                <a:solidFill>
                  <a:srgbClr val="516A77"/>
                </a:solidFill>
                <a:latin typeface="Arial" panose="020B0604020202020204" pitchFamily="34" charset="0"/>
              </a:rPr>
              <a:t>regionální </a:t>
            </a:r>
            <a:r>
              <a:rPr lang="cs-CZ" altLang="cs-CZ" sz="1200" dirty="0" smtClean="0">
                <a:solidFill>
                  <a:srgbClr val="516A77"/>
                </a:solidFill>
                <a:latin typeface="Arial" panose="020B0604020202020204" pitchFamily="34" charset="0"/>
              </a:rPr>
              <a:t>infrastrukturu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Sjednocená adresace 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Společné služby (DNS)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1600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Arial" panose="020B0604020202020204" pitchFamily="34" charset="0"/>
              <a:buChar char="•"/>
            </a:pPr>
            <a:endParaRPr lang="cs-CZ" altLang="cs-CZ" sz="1800" dirty="0" smtClean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24" y="965916"/>
            <a:ext cx="10455879" cy="55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60" y="1353787"/>
            <a:ext cx="9784840" cy="521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3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 smtClean="0"/>
              <a:t>Migrace služeb CMS1 do CMS2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2000" b="1" dirty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25415" y="2183176"/>
            <a:ext cx="6096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 Kraje spolupracují na migračních postupech a testování</a:t>
            </a:r>
          </a:p>
          <a:p>
            <a:pPr lvl="1">
              <a:buClr>
                <a:srgbClr val="BE2F24"/>
              </a:buClr>
              <a:buSzPct val="120000"/>
            </a:pPr>
            <a:endParaRPr lang="cs-CZ" altLang="cs-CZ" sz="1600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pracovní tým </a:t>
            </a:r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MVČR s </a:t>
            </a:r>
            <a:r>
              <a:rPr lang="cs-CZ" altLang="cs-CZ" sz="1600" dirty="0" err="1" smtClean="0">
                <a:solidFill>
                  <a:srgbClr val="516A77"/>
                </a:solidFill>
                <a:latin typeface="Arial" panose="020B0604020202020204" pitchFamily="34" charset="0"/>
              </a:rPr>
              <a:t>NAKITem</a:t>
            </a: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, AKČR spolupracuje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kompletní testovací postupy včetně objednání služby na portále CMS2 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600" dirty="0" err="1" smtClean="0">
                <a:solidFill>
                  <a:srgbClr val="516A77"/>
                </a:solidFill>
                <a:latin typeface="Arial" panose="020B0604020202020204" pitchFamily="34" charset="0"/>
              </a:rPr>
              <a:t>čmuchací</a:t>
            </a: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 adresy pro služby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 Kraje</a:t>
            </a:r>
            <a:endParaRPr lang="cs-CZ" altLang="cs-CZ" sz="16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2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 testovací kraj včetně regionální infrastruktury (NMNM)</a:t>
            </a:r>
          </a:p>
          <a:p>
            <a:pPr lvl="2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testovací kraj bez regionální infrastruktury VPN (</a:t>
            </a:r>
            <a:r>
              <a:rPr lang="cs-CZ" altLang="cs-CZ" sz="1600" dirty="0" err="1" smtClean="0">
                <a:solidFill>
                  <a:srgbClr val="516A77"/>
                </a:solidFill>
                <a:latin typeface="Arial" panose="020B0604020202020204" pitchFamily="34" charset="0"/>
              </a:rPr>
              <a:t>Wanted</a:t>
            </a: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)</a:t>
            </a:r>
            <a:endParaRPr lang="cs-CZ" altLang="cs-CZ" sz="16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 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sz="16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sz="1600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sz="16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sz="1600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sz="16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sz="1600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sz="16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sz="1600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sz="16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 smtClean="0"/>
              <a:t>Migrace služeb podrobněji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1600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Popis testu migrace</a:t>
            </a:r>
          </a:p>
          <a:p>
            <a:pPr lvl="2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Příprava CMS1, KIP1, DNS1 </a:t>
            </a: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(popis </a:t>
            </a:r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služeb, popis </a:t>
            </a:r>
            <a:r>
              <a:rPr lang="cs-CZ" altLang="cs-CZ" sz="1600" dirty="0" err="1">
                <a:solidFill>
                  <a:srgbClr val="516A77"/>
                </a:solidFill>
                <a:latin typeface="Arial" panose="020B0604020202020204" pitchFamily="34" charset="0"/>
              </a:rPr>
              <a:t>tranzice</a:t>
            </a:r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)</a:t>
            </a:r>
          </a:p>
          <a:p>
            <a:pPr lvl="2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Inicializace KIP1, KIP2, DNS1, tedy CMS1 i CMS2</a:t>
            </a:r>
          </a:p>
          <a:p>
            <a:pPr lvl="2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Převody služeb DNS1, ale </a:t>
            </a: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převod </a:t>
            </a:r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na KIP2</a:t>
            </a:r>
          </a:p>
          <a:p>
            <a:pPr lvl="2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Zrušení </a:t>
            </a:r>
            <a:r>
              <a:rPr lang="cs-CZ" altLang="cs-CZ" sz="1600" dirty="0" err="1">
                <a:solidFill>
                  <a:srgbClr val="516A77"/>
                </a:solidFill>
                <a:latin typeface="Arial" panose="020B0604020202020204" pitchFamily="34" charset="0"/>
              </a:rPr>
              <a:t>propoje</a:t>
            </a:r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 FW (CSM1/2), DNS2, ukončení VPN (CMS1)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1600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Katalog služeb CMS2</a:t>
            </a:r>
            <a:endParaRPr lang="cs-CZ" altLang="cs-CZ" sz="16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1600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Všechny zajímá</a:t>
            </a:r>
            <a:endParaRPr lang="cs-CZ" altLang="cs-CZ" sz="16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Nikdo jej oficiálně neviděl</a:t>
            </a:r>
            <a:endParaRPr lang="cs-CZ" altLang="cs-CZ" sz="16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516A77"/>
                </a:solidFill>
                <a:latin typeface="Arial" panose="020B0604020202020204" pitchFamily="34" charset="0"/>
              </a:rPr>
              <a:t>pracovní tým </a:t>
            </a:r>
            <a:r>
              <a:rPr lang="cs-CZ" altLang="cs-CZ" sz="1600" dirty="0" err="1" smtClean="0">
                <a:solidFill>
                  <a:srgbClr val="516A77"/>
                </a:solidFill>
                <a:latin typeface="Arial" panose="020B0604020202020204" pitchFamily="34" charset="0"/>
              </a:rPr>
              <a:t>prac</a:t>
            </a:r>
            <a:endParaRPr lang="cs-CZ" altLang="cs-CZ" sz="1800" dirty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647999"/>
              </p:ext>
            </p:extLst>
          </p:nvPr>
        </p:nvGraphicFramePr>
        <p:xfrm>
          <a:off x="711692" y="1763674"/>
          <a:ext cx="7451725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5" imgW="15916254" imgH="7296035" progId="Visio.Drawing.15">
                  <p:embed/>
                </p:oleObj>
              </mc:Choice>
              <mc:Fallback>
                <p:oleObj r:id="rId5" imgW="15916254" imgH="729603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92" y="1763674"/>
                        <a:ext cx="7451725" cy="342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 smtClean="0"/>
              <a:t>Katalog služeb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3">
              <a:buClr>
                <a:srgbClr val="BE2F24"/>
              </a:buClr>
              <a:buSzPct val="120000"/>
            </a:pPr>
            <a:endParaRPr lang="cs-CZ" altLang="cs-CZ" sz="14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</a:pPr>
            <a:endParaRPr lang="cs-CZ" altLang="cs-CZ" sz="1800" dirty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8"/>
          <a:stretch>
            <a:fillRect/>
          </a:stretch>
        </p:blipFill>
        <p:spPr>
          <a:xfrm>
            <a:off x="5895832" y="3434124"/>
            <a:ext cx="5760720" cy="281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 smtClean="0"/>
              <a:t>CMS 2.0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Zpět ke krajským konektorů.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1600" b="1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Garantovaná dostupnost služeb státu pro region 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Poskytované služby nejen pro krajský úřad, ale do celého území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Termíny  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Stavy smluv o umístění/KIVS operátor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Katalog služeb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Napojení do CMS 2.0 v krajích pouze v KK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Migrace současných služeb „CMS 1.0“ na CMS 2.0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16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1600" b="1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Držme MV palce</a:t>
            </a:r>
          </a:p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2000" b="1" dirty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045958" y="3241633"/>
            <a:ext cx="5307842" cy="1443282"/>
          </a:xfrm>
        </p:spPr>
        <p:txBody>
          <a:bodyPr anchor="ctr"/>
          <a:lstStyle/>
          <a:p>
            <a:r>
              <a:rPr lang="cs-CZ" altLang="cs-CZ" dirty="0" smtClean="0"/>
              <a:t>Děkuji za pozornost</a:t>
            </a:r>
            <a:endParaRPr lang="cs-CZ" sz="18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8442960" y="5227320"/>
            <a:ext cx="2801760" cy="751902"/>
          </a:xfrm>
        </p:spPr>
        <p:txBody>
          <a:bodyPr/>
          <a:lstStyle/>
          <a:p>
            <a:r>
              <a:rPr lang="cs-CZ" sz="1800" dirty="0" smtClean="0">
                <a:solidFill>
                  <a:srgbClr val="4C4C4C"/>
                </a:solidFill>
              </a:rPr>
              <a:t>Jan Pejchal</a:t>
            </a:r>
          </a:p>
          <a:p>
            <a:r>
              <a:rPr lang="en-US" sz="1600" dirty="0" err="1">
                <a:solidFill>
                  <a:srgbClr val="4C4C4C"/>
                </a:solidFill>
              </a:rPr>
              <a:t>p</a:t>
            </a:r>
            <a:r>
              <a:rPr lang="cs-CZ" sz="1600" dirty="0" err="1" smtClean="0">
                <a:solidFill>
                  <a:srgbClr val="4C4C4C"/>
                </a:solidFill>
              </a:rPr>
              <a:t>ejchal.j</a:t>
            </a:r>
            <a:r>
              <a:rPr lang="en-US" sz="1600" dirty="0" smtClean="0">
                <a:solidFill>
                  <a:srgbClr val="4C4C4C"/>
                </a:solidFill>
              </a:rPr>
              <a:t>@kr-vysocina.cz</a:t>
            </a:r>
            <a:endParaRPr lang="en-US" sz="1600" dirty="0" smtClean="0">
              <a:solidFill>
                <a:srgbClr val="4C4C4C"/>
              </a:solidFill>
            </a:endParaRPr>
          </a:p>
          <a:p>
            <a:r>
              <a:rPr lang="en-US" sz="1600" dirty="0" smtClean="0">
                <a:solidFill>
                  <a:srgbClr val="4C4C4C"/>
                </a:solidFill>
              </a:rPr>
              <a:t>jan.pejchal@plzensky-kraj.cz</a:t>
            </a:r>
            <a:endParaRPr lang="cs-CZ" sz="1600" dirty="0" smtClean="0">
              <a:solidFill>
                <a:srgbClr val="4C4C4C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592" y="2454608"/>
            <a:ext cx="3395968" cy="2946587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8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 šablona prezentace standard">
  <a:themeElements>
    <a:clrScheme name="AC1">
      <a:dk1>
        <a:srgbClr val="4C4C4C"/>
      </a:dk1>
      <a:lt1>
        <a:sysClr val="window" lastClr="FFFFFF"/>
      </a:lt1>
      <a:dk2>
        <a:srgbClr val="999999"/>
      </a:dk2>
      <a:lt2>
        <a:srgbClr val="CCCCCC"/>
      </a:lt2>
      <a:accent1>
        <a:srgbClr val="FF0000"/>
      </a:accent1>
      <a:accent2>
        <a:srgbClr val="33A3A3"/>
      </a:accent2>
      <a:accent3>
        <a:srgbClr val="999999"/>
      </a:accent3>
      <a:accent4>
        <a:srgbClr val="4C4C4C"/>
      </a:accent4>
      <a:accent5>
        <a:srgbClr val="0066CC"/>
      </a:accent5>
      <a:accent6>
        <a:srgbClr val="FFCC99"/>
      </a:accent6>
      <a:hlink>
        <a:srgbClr val="FF0000"/>
      </a:hlink>
      <a:folHlink>
        <a:srgbClr val="996633"/>
      </a:folHlink>
    </a:clrScheme>
    <a:fontScheme name="A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VT2015 - šablona prezentace " id="{EE7EFC10-623B-40A7-B420-586DAB080542}" vid="{D68702C7-9EFD-4BBC-9572-8B53B4F52CD2}"/>
    </a:ext>
  </a:extLst>
</a:theme>
</file>

<file path=ppt/theme/theme2.xml><?xml version="1.0" encoding="utf-8"?>
<a:theme xmlns:a="http://schemas.openxmlformats.org/drawingml/2006/main" name="Standard Obsah">
  <a:themeElements>
    <a:clrScheme name="AC1">
      <a:dk1>
        <a:srgbClr val="4C4C4C"/>
      </a:dk1>
      <a:lt1>
        <a:sysClr val="window" lastClr="FFFFFF"/>
      </a:lt1>
      <a:dk2>
        <a:srgbClr val="999999"/>
      </a:dk2>
      <a:lt2>
        <a:srgbClr val="CCCCCC"/>
      </a:lt2>
      <a:accent1>
        <a:srgbClr val="FF0000"/>
      </a:accent1>
      <a:accent2>
        <a:srgbClr val="33A3A3"/>
      </a:accent2>
      <a:accent3>
        <a:srgbClr val="999999"/>
      </a:accent3>
      <a:accent4>
        <a:srgbClr val="4C4C4C"/>
      </a:accent4>
      <a:accent5>
        <a:srgbClr val="0066CC"/>
      </a:accent5>
      <a:accent6>
        <a:srgbClr val="FFCC99"/>
      </a:accent6>
      <a:hlink>
        <a:srgbClr val="FF0000"/>
      </a:hlink>
      <a:folHlink>
        <a:srgbClr val="996633"/>
      </a:folHlink>
    </a:clrScheme>
    <a:fontScheme name="A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VT2015 - šablona prezentace " id="{EE7EFC10-623B-40A7-B420-586DAB080542}" vid="{A4517E64-D4AF-4DB3-A229-AF74A81F78C6}"/>
    </a:ext>
  </a:extLst>
</a:theme>
</file>

<file path=ppt/theme/theme3.xml><?xml version="1.0" encoding="utf-8"?>
<a:theme xmlns:a="http://schemas.openxmlformats.org/drawingml/2006/main" name="Standard Záhlaví části">
  <a:themeElements>
    <a:clrScheme name="AC1">
      <a:dk1>
        <a:srgbClr val="4C4C4C"/>
      </a:dk1>
      <a:lt1>
        <a:sysClr val="window" lastClr="FFFFFF"/>
      </a:lt1>
      <a:dk2>
        <a:srgbClr val="999999"/>
      </a:dk2>
      <a:lt2>
        <a:srgbClr val="CCCCCC"/>
      </a:lt2>
      <a:accent1>
        <a:srgbClr val="FF0000"/>
      </a:accent1>
      <a:accent2>
        <a:srgbClr val="33A3A3"/>
      </a:accent2>
      <a:accent3>
        <a:srgbClr val="999999"/>
      </a:accent3>
      <a:accent4>
        <a:srgbClr val="4C4C4C"/>
      </a:accent4>
      <a:accent5>
        <a:srgbClr val="0066CC"/>
      </a:accent5>
      <a:accent6>
        <a:srgbClr val="FFCC99"/>
      </a:accent6>
      <a:hlink>
        <a:srgbClr val="FF0000"/>
      </a:hlink>
      <a:folHlink>
        <a:srgbClr val="996633"/>
      </a:folHlink>
    </a:clrScheme>
    <a:fontScheme name="A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VT2015 - šablona prezentace " id="{EE7EFC10-623B-40A7-B420-586DAB080542}" vid="{A4BAEEF3-532C-4475-9E78-FAA2CE1AB6F4}"/>
    </a:ext>
  </a:extLst>
</a:theme>
</file>

<file path=ppt/theme/theme4.xml><?xml version="1.0" encoding="utf-8"?>
<a:theme xmlns:a="http://schemas.openxmlformats.org/drawingml/2006/main" name="Závěr">
  <a:themeElements>
    <a:clrScheme name="AC1">
      <a:dk1>
        <a:srgbClr val="4C4C4C"/>
      </a:dk1>
      <a:lt1>
        <a:sysClr val="window" lastClr="FFFFFF"/>
      </a:lt1>
      <a:dk2>
        <a:srgbClr val="999999"/>
      </a:dk2>
      <a:lt2>
        <a:srgbClr val="CCCCCC"/>
      </a:lt2>
      <a:accent1>
        <a:srgbClr val="FF0000"/>
      </a:accent1>
      <a:accent2>
        <a:srgbClr val="33A3A3"/>
      </a:accent2>
      <a:accent3>
        <a:srgbClr val="999999"/>
      </a:accent3>
      <a:accent4>
        <a:srgbClr val="4C4C4C"/>
      </a:accent4>
      <a:accent5>
        <a:srgbClr val="0066CC"/>
      </a:accent5>
      <a:accent6>
        <a:srgbClr val="FFCC99"/>
      </a:accent6>
      <a:hlink>
        <a:srgbClr val="FF0000"/>
      </a:hlink>
      <a:folHlink>
        <a:srgbClr val="996633"/>
      </a:folHlink>
    </a:clrScheme>
    <a:fontScheme name="A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VT2015 - šablona prezentace " id="{EE7EFC10-623B-40A7-B420-586DAB080542}" vid="{F3D0C133-CB83-428B-88D3-78E5522329DC}"/>
    </a:ext>
  </a:extLst>
</a:theme>
</file>

<file path=ppt/theme/theme5.xml><?xml version="1.0" encoding="utf-8"?>
<a:theme xmlns:a="http://schemas.openxmlformats.org/drawingml/2006/main" name="Light Obsah">
  <a:themeElements>
    <a:clrScheme name="AC1">
      <a:dk1>
        <a:srgbClr val="4C4C4C"/>
      </a:dk1>
      <a:lt1>
        <a:sysClr val="window" lastClr="FFFFFF"/>
      </a:lt1>
      <a:dk2>
        <a:srgbClr val="999999"/>
      </a:dk2>
      <a:lt2>
        <a:srgbClr val="CCCCCC"/>
      </a:lt2>
      <a:accent1>
        <a:srgbClr val="FF0000"/>
      </a:accent1>
      <a:accent2>
        <a:srgbClr val="33A3A3"/>
      </a:accent2>
      <a:accent3>
        <a:srgbClr val="999999"/>
      </a:accent3>
      <a:accent4>
        <a:srgbClr val="4C4C4C"/>
      </a:accent4>
      <a:accent5>
        <a:srgbClr val="0066CC"/>
      </a:accent5>
      <a:accent6>
        <a:srgbClr val="FFCC99"/>
      </a:accent6>
      <a:hlink>
        <a:srgbClr val="FF0000"/>
      </a:hlink>
      <a:folHlink>
        <a:srgbClr val="996633"/>
      </a:folHlink>
    </a:clrScheme>
    <a:fontScheme name="A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VT2015 - šablona prezentace " id="{EE7EFC10-623B-40A7-B420-586DAB080542}" vid="{4D4312A9-E548-4434-B4C6-70ABA1952DBF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IVT2015 - šablona prezentace </Template>
  <TotalTime>916</TotalTime>
  <Words>275</Words>
  <Application>Microsoft Office PowerPoint</Application>
  <PresentationFormat>Širokoúhlá obrazovka</PresentationFormat>
  <Paragraphs>83</Paragraphs>
  <Slides>8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5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9" baseType="lpstr">
      <vt:lpstr>SimSun</vt:lpstr>
      <vt:lpstr>Arial</vt:lpstr>
      <vt:lpstr>Calibri</vt:lpstr>
      <vt:lpstr>Times New Roman</vt:lpstr>
      <vt:lpstr>Wingdings</vt:lpstr>
      <vt:lpstr>AC šablona prezentace standard</vt:lpstr>
      <vt:lpstr>Standard Obsah</vt:lpstr>
      <vt:lpstr>Standard Záhlaví části</vt:lpstr>
      <vt:lpstr>Závěr</vt:lpstr>
      <vt:lpstr>Light Obsah</vt:lpstr>
      <vt:lpstr>Visio.Drawing.15</vt:lpstr>
      <vt:lpstr>Služby CMS 2.0 z pohledu veřejné správy  </vt:lpstr>
      <vt:lpstr>2015</vt:lpstr>
      <vt:lpstr>Krajské konektory</vt:lpstr>
      <vt:lpstr>Migrace služeb CMS1 do CMS2</vt:lpstr>
      <vt:lpstr>Migrace služeb podrobněji</vt:lpstr>
      <vt:lpstr>Katalog služeb</vt:lpstr>
      <vt:lpstr>CMS 2.0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ROWANet  - současný stav a další rozvoj sítě</dc:title>
  <dc:creator>Vejmělek Petr</dc:creator>
  <cp:lastModifiedBy>Pejchal Jan</cp:lastModifiedBy>
  <cp:revision>28</cp:revision>
  <dcterms:created xsi:type="dcterms:W3CDTF">2015-07-02T06:05:21Z</dcterms:created>
  <dcterms:modified xsi:type="dcterms:W3CDTF">2016-08-11T07:16:05Z</dcterms:modified>
</cp:coreProperties>
</file>